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3"/>
    <p:sldId id="257" r:id="rId4"/>
    <p:sldId id="260" r:id="rId5"/>
    <p:sldId id="309" r:id="rId6"/>
    <p:sldId id="262" r:id="rId7"/>
    <p:sldId id="310" r:id="rId8"/>
    <p:sldId id="335" r:id="rId9"/>
    <p:sldId id="275" r:id="rId10"/>
    <p:sldId id="276" r:id="rId11"/>
    <p:sldId id="278" r:id="rId12"/>
    <p:sldId id="311" r:id="rId13"/>
    <p:sldId id="264" r:id="rId14"/>
    <p:sldId id="277" r:id="rId15"/>
    <p:sldId id="265" r:id="rId16"/>
    <p:sldId id="333" r:id="rId17"/>
    <p:sldId id="334" r:id="rId18"/>
    <p:sldId id="279" r:id="rId19"/>
    <p:sldId id="266" r:id="rId20"/>
    <p:sldId id="268" r:id="rId21"/>
    <p:sldId id="269" r:id="rId22"/>
    <p:sldId id="272" r:id="rId23"/>
    <p:sldId id="274" r:id="rId24"/>
    <p:sldId id="280" r:id="rId25"/>
    <p:sldId id="270" r:id="rId26"/>
    <p:sldId id="271" r:id="rId27"/>
    <p:sldId id="273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2"/>
    <p:restoredTop sz="94700"/>
  </p:normalViewPr>
  <p:slideViewPr>
    <p:cSldViewPr snapToGrid="0" snapToObjects="1">
      <p:cViewPr varScale="1">
        <p:scale>
          <a:sx n="109" d="100"/>
          <a:sy n="109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1972F-DD33-464C-B144-12A504E23AB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6CAB3-70A9-184D-991D-D209ACAC4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584" y="2776503"/>
            <a:ext cx="4958995" cy="1333160"/>
          </a:xfr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rgbClr val="002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4425"/>
            <a:ext cx="9144000" cy="115061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CCCCC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D6B8-EA96-8E42-9357-66AD687235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  <a:lvl2pPr>
              <a:defRPr>
                <a:solidFill>
                  <a:srgbClr val="002C5A"/>
                </a:solidFill>
              </a:defRPr>
            </a:lvl2pPr>
            <a:lvl3pPr>
              <a:defRPr>
                <a:solidFill>
                  <a:srgbClr val="002C5A"/>
                </a:solidFill>
              </a:defRPr>
            </a:lvl3pPr>
            <a:lvl4pPr>
              <a:defRPr>
                <a:solidFill>
                  <a:srgbClr val="002C5A"/>
                </a:solidFill>
              </a:defRPr>
            </a:lvl4pPr>
            <a:lvl5pPr>
              <a:defRPr>
                <a:solidFill>
                  <a:srgbClr val="002C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D6B8-EA96-8E42-9357-66AD687235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36438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D6B8-EA96-8E42-9357-66AD687235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  <a:lvl2pPr>
              <a:defRPr>
                <a:solidFill>
                  <a:srgbClr val="002C5A"/>
                </a:solidFill>
              </a:defRPr>
            </a:lvl2pPr>
            <a:lvl3pPr>
              <a:defRPr>
                <a:solidFill>
                  <a:srgbClr val="002C5A"/>
                </a:solidFill>
              </a:defRPr>
            </a:lvl3pPr>
            <a:lvl4pPr>
              <a:defRPr>
                <a:solidFill>
                  <a:srgbClr val="002C5A"/>
                </a:solidFill>
              </a:defRPr>
            </a:lvl4pPr>
            <a:lvl5pPr>
              <a:defRPr>
                <a:solidFill>
                  <a:srgbClr val="002C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  <a:lvl2pPr>
              <a:defRPr>
                <a:solidFill>
                  <a:srgbClr val="002C5A"/>
                </a:solidFill>
              </a:defRPr>
            </a:lvl2pPr>
            <a:lvl3pPr>
              <a:defRPr>
                <a:solidFill>
                  <a:srgbClr val="002C5A"/>
                </a:solidFill>
              </a:defRPr>
            </a:lvl3pPr>
            <a:lvl4pPr>
              <a:defRPr>
                <a:solidFill>
                  <a:srgbClr val="002C5A"/>
                </a:solidFill>
              </a:defRPr>
            </a:lvl4pPr>
            <a:lvl5pPr>
              <a:defRPr>
                <a:solidFill>
                  <a:srgbClr val="002C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D6B8-EA96-8E42-9357-66AD687235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C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  <a:lvl2pPr>
              <a:defRPr>
                <a:solidFill>
                  <a:srgbClr val="002C5A"/>
                </a:solidFill>
              </a:defRPr>
            </a:lvl2pPr>
            <a:lvl3pPr>
              <a:defRPr>
                <a:solidFill>
                  <a:srgbClr val="002C5A"/>
                </a:solidFill>
              </a:defRPr>
            </a:lvl3pPr>
            <a:lvl4pPr>
              <a:defRPr>
                <a:solidFill>
                  <a:srgbClr val="002C5A"/>
                </a:solidFill>
              </a:defRPr>
            </a:lvl4pPr>
            <a:lvl5pPr>
              <a:defRPr>
                <a:solidFill>
                  <a:srgbClr val="002C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C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  <a:lvl2pPr>
              <a:defRPr>
                <a:solidFill>
                  <a:srgbClr val="002C5A"/>
                </a:solidFill>
              </a:defRPr>
            </a:lvl2pPr>
            <a:lvl3pPr>
              <a:defRPr>
                <a:solidFill>
                  <a:srgbClr val="002C5A"/>
                </a:solidFill>
              </a:defRPr>
            </a:lvl3pPr>
            <a:lvl4pPr>
              <a:defRPr>
                <a:solidFill>
                  <a:srgbClr val="002C5A"/>
                </a:solidFill>
              </a:defRPr>
            </a:lvl4pPr>
            <a:lvl5pPr>
              <a:defRPr>
                <a:solidFill>
                  <a:srgbClr val="002C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D6B8-EA96-8E42-9357-66AD687235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D6B8-EA96-8E42-9357-66AD687235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D6B8-EA96-8E42-9357-66AD687235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solidFill>
                  <a:srgbClr val="002C5A"/>
                </a:solidFill>
              </a:defRPr>
            </a:lvl1pPr>
            <a:lvl2pPr>
              <a:defRPr sz="2800">
                <a:solidFill>
                  <a:srgbClr val="002C5A"/>
                </a:solidFill>
              </a:defRPr>
            </a:lvl2pPr>
            <a:lvl3pPr>
              <a:defRPr sz="2400">
                <a:solidFill>
                  <a:srgbClr val="002C5A"/>
                </a:solidFill>
              </a:defRPr>
            </a:lvl3pPr>
            <a:lvl4pPr>
              <a:defRPr sz="2000">
                <a:solidFill>
                  <a:srgbClr val="002C5A"/>
                </a:solidFill>
              </a:defRPr>
            </a:lvl4pPr>
            <a:lvl5pPr>
              <a:defRPr sz="2000">
                <a:solidFill>
                  <a:srgbClr val="002C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C5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D6B8-EA96-8E42-9357-66AD687235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2C5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C5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D6B8-EA96-8E42-9357-66AD687235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515600" cy="4073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1990" y="6356352"/>
            <a:ext cx="21994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D6B8-EA96-8E42-9357-66AD687235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hyperlink" Target="https://www.apa.org/topics/covid-19" TargetMode="External"/><Relationship Id="rId2" Type="http://schemas.openxmlformats.org/officeDocument/2006/relationships/hyperlink" Target="https://www.cdc.gov/coronavirus/2019-ncov/daily-life-coping/stress-coping/index.html" TargetMode="External"/><Relationship Id="rId1" Type="http://schemas.openxmlformats.org/officeDocument/2006/relationships/hyperlink" Target="http://workplacementalhealth.org/Employer-Resources/The-Working-Well-Toolki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hyperlink" Target="http://workplacementalhealth.org/Employer-Resources/The-Working-Well-Toolkit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hyperlink" Target="https://www.cdc.gov/coronavirus/2019-ncov/daily-life-coping/stress-coping/index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Covid-19:  Preparing for the Pandemic's Impact on Workers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24450"/>
            <a:ext cx="9144000" cy="1209675"/>
          </a:xfrm>
        </p:spPr>
        <p:txBody>
          <a:bodyPr>
            <a:normAutofit/>
          </a:bodyPr>
          <a:lstStyle/>
          <a:p>
            <a:r>
              <a:rPr lang="en-US" sz="3200"/>
              <a:t>Mental Health Issues in the World of Covid-19:</a:t>
            </a:r>
            <a:endParaRPr lang="en-US" sz="3200"/>
          </a:p>
          <a:p>
            <a:r>
              <a:rPr lang="en-US" sz="3200">
                <a:solidFill>
                  <a:srgbClr val="FFFF00"/>
                </a:solidFill>
              </a:rPr>
              <a:t>SUPPORTING EMPLOYERS AND EMPLOYEES</a:t>
            </a:r>
            <a:endParaRPr lang="en-US" sz="320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Mental Health America </a:t>
            </a:r>
            <a:r>
              <a:rPr lang="en-US" sz="3100" dirty="0"/>
              <a:t>https://www.mhanational.org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30552" y="1508128"/>
            <a:ext cx="7763256" cy="41655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Things to Consider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r>
              <a:rPr lang="en-US"/>
              <a:t>Support and provide additional </a:t>
            </a:r>
            <a:r>
              <a:rPr lang="en-US">
                <a:solidFill>
                  <a:srgbClr val="FF0000"/>
                </a:solidFill>
              </a:rPr>
              <a:t>training to your managers</a:t>
            </a:r>
            <a:r>
              <a:rPr lang="en-US"/>
              <a:t> </a:t>
            </a:r>
            <a:endParaRPr lang="en-US"/>
          </a:p>
          <a:p>
            <a:r>
              <a:rPr lang="en-US"/>
              <a:t>Identify/expand your </a:t>
            </a:r>
            <a:r>
              <a:rPr lang="en-US">
                <a:solidFill>
                  <a:srgbClr val="FF0000"/>
                </a:solidFill>
              </a:rPr>
              <a:t>resources</a:t>
            </a:r>
            <a:r>
              <a:rPr lang="en-US"/>
              <a:t> (refer to full PP deck)</a:t>
            </a:r>
            <a:endParaRPr lang="en-US"/>
          </a:p>
          <a:p>
            <a:r>
              <a:rPr lang="en-US"/>
              <a:t>Are team members getting </a:t>
            </a:r>
            <a:r>
              <a:rPr lang="en-US">
                <a:solidFill>
                  <a:srgbClr val="FF0000"/>
                </a:solidFill>
              </a:rPr>
              <a:t>“Zoom” fatigue?</a:t>
            </a:r>
            <a:endParaRPr lang="en-US">
              <a:solidFill>
                <a:srgbClr val="FF0000"/>
              </a:solidFill>
            </a:endParaRPr>
          </a:p>
          <a:p>
            <a:r>
              <a:rPr lang="en-US"/>
              <a:t>Greatest </a:t>
            </a:r>
            <a:r>
              <a:rPr lang="en-US">
                <a:solidFill>
                  <a:srgbClr val="FF0000"/>
                </a:solidFill>
              </a:rPr>
              <a:t>engagement benefit</a:t>
            </a:r>
            <a:r>
              <a:rPr lang="en-US"/>
              <a:t> may occur through the formation of</a:t>
            </a:r>
            <a:r>
              <a:rPr lang="en-US">
                <a:solidFill>
                  <a:srgbClr val="FF0000"/>
                </a:solidFill>
              </a:rPr>
              <a:t> smaller team member cohorts and “buddy” systems</a:t>
            </a:r>
            <a:endParaRPr lang="en-US"/>
          </a:p>
          <a:p>
            <a:r>
              <a:rPr lang="en-US"/>
              <a:t>Is </a:t>
            </a:r>
            <a:r>
              <a:rPr lang="en-US">
                <a:solidFill>
                  <a:srgbClr val="FF0000"/>
                </a:solidFill>
              </a:rPr>
              <a:t>empathy and the importance of self-care </a:t>
            </a:r>
            <a:r>
              <a:rPr lang="en-US"/>
              <a:t>for all employees consistently </a:t>
            </a:r>
            <a:r>
              <a:rPr lang="en-US">
                <a:solidFill>
                  <a:srgbClr val="FF0000"/>
                </a:solidFill>
              </a:rPr>
              <a:t>communicated and demonstrated</a:t>
            </a:r>
            <a:r>
              <a:rPr lang="en-US"/>
              <a:t> at all levels of the organization?  If not, why not?</a:t>
            </a:r>
            <a:endParaRPr lang="en-US"/>
          </a:p>
          <a:p>
            <a:r>
              <a:rPr lang="en-US">
                <a:solidFill>
                  <a:srgbClr val="FF0000"/>
                </a:solidFill>
              </a:rPr>
              <a:t>Peer support</a:t>
            </a:r>
            <a:r>
              <a:rPr lang="en-US"/>
              <a:t> can be a very effective tool in creating </a:t>
            </a:r>
            <a:r>
              <a:rPr lang="en-US">
                <a:solidFill>
                  <a:srgbClr val="FF0000"/>
                </a:solidFill>
              </a:rPr>
              <a:t>community</a:t>
            </a:r>
            <a:r>
              <a:rPr lang="en-US"/>
              <a:t> and minimizing the “going it alone” mentality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43000"/>
          </a:xfrm>
        </p:spPr>
        <p:txBody>
          <a:bodyPr/>
          <a:lstStyle/>
          <a:p>
            <a:r>
              <a:rPr lang="en-US" dirty="0"/>
              <a:t>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20000"/>
          </a:bodyPr>
          <a:lstStyle/>
          <a:p>
            <a:r>
              <a:rPr lang="en-US" sz="2800" dirty="0">
                <a:solidFill>
                  <a:schemeClr val="tx1"/>
                </a:solidFill>
                <a:sym typeface="+mn-ea"/>
              </a:rPr>
              <a:t>Employee Assistance Program </a:t>
            </a:r>
            <a:r>
              <a:rPr lang="en-US" sz="2800" dirty="0">
                <a:solidFill>
                  <a:srgbClr val="FF0000"/>
                </a:solidFill>
                <a:sym typeface="+mn-ea"/>
              </a:rPr>
              <a:t>(EAP)</a:t>
            </a:r>
            <a:r>
              <a:rPr lang="en-US" sz="28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dirty="0">
                <a:sym typeface="+mn-ea"/>
              </a:rPr>
              <a:t>(expansion/enhancement)</a:t>
            </a:r>
            <a:endParaRPr lang="en-US" sz="2800" dirty="0">
              <a:sym typeface="+mn-ea"/>
            </a:endParaRPr>
          </a:p>
          <a:p>
            <a:endParaRPr lang="en-US" sz="2800" dirty="0">
              <a:solidFill>
                <a:srgbClr val="FF0000"/>
              </a:solidFill>
              <a:sym typeface="+mn-ea"/>
            </a:endParaRPr>
          </a:p>
          <a:p>
            <a:r>
              <a:rPr lang="en-US" sz="2800" dirty="0">
                <a:solidFill>
                  <a:srgbClr val="FF0000"/>
                </a:solidFill>
                <a:sym typeface="+mn-ea"/>
              </a:rPr>
              <a:t>Resiliency Training</a:t>
            </a:r>
            <a:endParaRPr lang="en-US" sz="2800" dirty="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ym typeface="+mn-ea"/>
              </a:rPr>
              <a:t>Educate and update employees on </a:t>
            </a:r>
            <a:r>
              <a:rPr lang="en-US" sz="2800" dirty="0">
                <a:solidFill>
                  <a:schemeClr val="tx1"/>
                </a:solidFill>
                <a:sym typeface="+mn-ea"/>
              </a:rPr>
              <a:t>how to access mental health care</a:t>
            </a:r>
            <a:endParaRPr lang="en-US" sz="2800" dirty="0"/>
          </a:p>
          <a:p>
            <a:pPr lvl="1"/>
            <a:r>
              <a:rPr lang="en-US" sz="2800" dirty="0">
                <a:solidFill>
                  <a:srgbClr val="FF0000"/>
                </a:solidFill>
                <a:sym typeface="+mn-ea"/>
              </a:rPr>
              <a:t>mystrength.com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Support/expand your existing overall </a:t>
            </a:r>
            <a:r>
              <a:rPr lang="en-US" dirty="0">
                <a:solidFill>
                  <a:srgbClr val="FF0000"/>
                </a:solidFill>
              </a:rPr>
              <a:t>workforce health strategy</a:t>
            </a:r>
            <a:r>
              <a:rPr lang="en-US" dirty="0"/>
              <a:t> (nutrition, exercise, smoking cessation, etc.)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Engagement opportunities</a:t>
            </a:r>
            <a:endParaRPr lang="en-US" dirty="0"/>
          </a:p>
          <a:p>
            <a:pPr lvl="1"/>
            <a:r>
              <a:rPr lang="en-US" dirty="0"/>
              <a:t>Virtual and/or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Small group support groups</a:t>
            </a:r>
            <a:r>
              <a:rPr lang="en-US" dirty="0"/>
              <a:t> consistent with social distancing mandates</a:t>
            </a:r>
            <a:endParaRPr lang="en-US" dirty="0"/>
          </a:p>
          <a:p>
            <a:pPr lvl="1"/>
            <a:r>
              <a:rPr lang="en-US" dirty="0"/>
              <a:t>Develop “</a:t>
            </a:r>
            <a:r>
              <a:rPr lang="en-US" dirty="0">
                <a:solidFill>
                  <a:srgbClr val="FF0000"/>
                </a:solidFill>
              </a:rPr>
              <a:t>buddy”</a:t>
            </a:r>
            <a:r>
              <a:rPr lang="en-US" dirty="0"/>
              <a:t> system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Mystrength.com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31136" y="1508128"/>
            <a:ext cx="7909560" cy="41655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Resiliency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Mindfulness/meditation practices</a:t>
            </a:r>
            <a:endParaRPr lang="en-US" sz="3200" dirty="0"/>
          </a:p>
          <a:p>
            <a:pPr lvl="1"/>
            <a:r>
              <a:rPr lang="en-US" sz="3200" dirty="0"/>
              <a:t>In-person, when safe</a:t>
            </a:r>
            <a:endParaRPr lang="en-US" sz="3200" dirty="0"/>
          </a:p>
          <a:p>
            <a:pPr lvl="1"/>
            <a:r>
              <a:rPr lang="en-US" sz="3200" dirty="0"/>
              <a:t>App-based</a:t>
            </a:r>
            <a:endParaRPr lang="en-US" sz="3200" dirty="0"/>
          </a:p>
          <a:p>
            <a:pPr lvl="1"/>
            <a:r>
              <a:rPr lang="en-US" sz="3200" dirty="0"/>
              <a:t>Journaling</a:t>
            </a:r>
            <a:endParaRPr lang="en-US" sz="3200" dirty="0"/>
          </a:p>
          <a:p>
            <a:pPr lvl="1"/>
            <a:r>
              <a:rPr lang="en-US" sz="3200" dirty="0"/>
              <a:t>Gratitude</a:t>
            </a:r>
            <a:endParaRPr lang="en-US" sz="3200" dirty="0"/>
          </a:p>
          <a:p>
            <a:pPr lvl="1"/>
            <a:r>
              <a:rPr lang="en-US" sz="3200" dirty="0"/>
              <a:t>Volunteer work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92925" y="1825625"/>
            <a:ext cx="37388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>
                <a:sym typeface="+mn-ea"/>
              </a:rPr>
              <a:t>Greater Good Science Center </a:t>
            </a:r>
            <a:r>
              <a:rPr lang="en-US" sz="2000">
                <a:sym typeface="+mn-ea"/>
              </a:rPr>
              <a:t>https://greatergood.berkeley.edu </a:t>
            </a:r>
            <a:endParaRPr lang="en-US" sz="2000"/>
          </a:p>
        </p:txBody>
      </p:sp>
      <p:pic>
        <p:nvPicPr>
          <p:cNvPr id="4" name="Content Placeholder 3" descr="Screen Shot 2020-05-31 at 2.48.22 PM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4485" y="1508125"/>
            <a:ext cx="10915650" cy="40379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Greater Good Science Center-University of California, Berkeley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br>
              <a:rPr lang="en-US"/>
            </a:br>
            <a:endParaRPr lang="en-US"/>
          </a:p>
          <a:p>
            <a:r>
              <a:rPr lang="en-US" sz="3200"/>
              <a:t>The Greater Good Science Center studies the psychology, sociology, and neuroscience of well-being and teaches skills that foster a thriving, resilient, and compassionate society.</a:t>
            </a:r>
            <a:endParaRPr lang="en-US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and Engagement with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Engagement</a:t>
            </a:r>
            <a:endParaRPr lang="en-US" dirty="0"/>
          </a:p>
          <a:p>
            <a:pPr lvl="1"/>
            <a:r>
              <a:rPr lang="en-US" dirty="0"/>
              <a:t>Creating community during social isolation</a:t>
            </a:r>
            <a:endParaRPr lang="en-US" dirty="0"/>
          </a:p>
          <a:p>
            <a:pPr lvl="1"/>
            <a:r>
              <a:rPr lang="en-US" dirty="0"/>
              <a:t>Art and Healing-The </a:t>
            </a:r>
            <a:r>
              <a:rPr lang="en-US" dirty="0" err="1"/>
              <a:t>Unlonely</a:t>
            </a:r>
            <a:r>
              <a:rPr lang="en-US" dirty="0"/>
              <a:t> Project</a:t>
            </a:r>
            <a:endParaRPr lang="en-US" dirty="0"/>
          </a:p>
          <a:p>
            <a:pPr lvl="2"/>
            <a:r>
              <a:rPr lang="en-US" dirty="0"/>
              <a:t>https://artandhealing.org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72200" y="1825625"/>
            <a:ext cx="5181600" cy="39716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Drivers of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Social drivers/determinants of health relate to the situations in which people</a:t>
            </a:r>
            <a:endParaRPr lang="en-US" dirty="0"/>
          </a:p>
          <a:p>
            <a:pPr lvl="1"/>
            <a:r>
              <a:rPr lang="en-US" dirty="0"/>
              <a:t>Live</a:t>
            </a:r>
            <a:endParaRPr lang="en-US" dirty="0"/>
          </a:p>
          <a:p>
            <a:pPr lvl="1"/>
            <a:r>
              <a:rPr lang="en-US" dirty="0"/>
              <a:t>Work </a:t>
            </a:r>
            <a:endParaRPr lang="en-US" dirty="0"/>
          </a:p>
          <a:p>
            <a:pPr lvl="1"/>
            <a:r>
              <a:rPr lang="en-US" dirty="0"/>
              <a:t>Socialize</a:t>
            </a:r>
            <a:endParaRPr lang="en-US" dirty="0"/>
          </a:p>
          <a:p>
            <a:r>
              <a:rPr lang="en-US" dirty="0"/>
              <a:t>Social drivers account for up to 40% of health outcomes which can adversely effect</a:t>
            </a:r>
            <a:endParaRPr lang="en-US" dirty="0"/>
          </a:p>
          <a:p>
            <a:pPr lvl="1"/>
            <a:r>
              <a:rPr lang="en-US" dirty="0"/>
              <a:t>Health of the employee</a:t>
            </a:r>
            <a:endParaRPr lang="en-US" dirty="0"/>
          </a:p>
          <a:p>
            <a:pPr lvl="1"/>
            <a:r>
              <a:rPr lang="en-US" dirty="0"/>
              <a:t>Productivity of the employer</a:t>
            </a:r>
            <a:endParaRPr lang="en-US" dirty="0"/>
          </a:p>
          <a:p>
            <a:pPr lvl="1"/>
            <a:r>
              <a:rPr lang="en-US" i="1" dirty="0"/>
              <a:t>Institute for Clinical Systems Improvement.  Going Beyond Clinical Walls Solving Complex Problems, October 2014.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Drivers of Health-Breakdown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Socioeconomic Factors:  40%</a:t>
            </a:r>
            <a:endParaRPr lang="en-US" dirty="0"/>
          </a:p>
          <a:p>
            <a:pPr lvl="1"/>
            <a:r>
              <a:rPr lang="en-US" dirty="0"/>
              <a:t>Education</a:t>
            </a:r>
            <a:endParaRPr lang="en-US" dirty="0"/>
          </a:p>
          <a:p>
            <a:pPr lvl="1"/>
            <a:r>
              <a:rPr lang="en-US" dirty="0"/>
              <a:t>Job stress</a:t>
            </a:r>
            <a:endParaRPr lang="en-US" dirty="0"/>
          </a:p>
          <a:p>
            <a:pPr lvl="1"/>
            <a:r>
              <a:rPr lang="en-US" dirty="0"/>
              <a:t>Family/social support</a:t>
            </a:r>
            <a:endParaRPr lang="en-US" dirty="0"/>
          </a:p>
          <a:p>
            <a:pPr lvl="1"/>
            <a:r>
              <a:rPr lang="en-US" dirty="0"/>
              <a:t>Income</a:t>
            </a:r>
            <a:endParaRPr lang="en-US" dirty="0"/>
          </a:p>
          <a:p>
            <a:pPr lvl="1"/>
            <a:r>
              <a:rPr lang="en-US" dirty="0"/>
              <a:t>Safety in the community</a:t>
            </a:r>
            <a:endParaRPr lang="en-US" dirty="0"/>
          </a:p>
          <a:p>
            <a:r>
              <a:rPr lang="en-US" dirty="0"/>
              <a:t>Physical Environment:  10%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Health Behaviors:  30%</a:t>
            </a:r>
            <a:endParaRPr lang="en-US" dirty="0"/>
          </a:p>
          <a:p>
            <a:pPr lvl="1"/>
            <a:r>
              <a:rPr lang="en-US" dirty="0"/>
              <a:t>Alcohol use</a:t>
            </a:r>
            <a:endParaRPr lang="en-US" dirty="0"/>
          </a:p>
          <a:p>
            <a:pPr lvl="1"/>
            <a:r>
              <a:rPr lang="en-US" dirty="0"/>
              <a:t>Sexual activity</a:t>
            </a:r>
            <a:endParaRPr lang="en-US" dirty="0"/>
          </a:p>
          <a:p>
            <a:pPr lvl="1"/>
            <a:r>
              <a:rPr lang="en-US" dirty="0"/>
              <a:t>Tobacco use</a:t>
            </a:r>
            <a:endParaRPr lang="en-US" dirty="0"/>
          </a:p>
          <a:p>
            <a:pPr lvl="1"/>
            <a:r>
              <a:rPr lang="en-US" dirty="0"/>
              <a:t>Diet</a:t>
            </a:r>
            <a:endParaRPr lang="en-US" dirty="0"/>
          </a:p>
          <a:p>
            <a:pPr lvl="1"/>
            <a:r>
              <a:rPr lang="en-US" dirty="0"/>
              <a:t>Exercise</a:t>
            </a:r>
            <a:endParaRPr lang="en-US" dirty="0"/>
          </a:p>
          <a:p>
            <a:r>
              <a:rPr lang="en-US" dirty="0"/>
              <a:t>Access to Health Care:  20%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Know?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0050"/>
            <a:ext cx="10515600" cy="40728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93% of employees</a:t>
            </a:r>
            <a:r>
              <a:rPr lang="en-US" dirty="0"/>
              <a:t> believe that companies that </a:t>
            </a:r>
            <a:r>
              <a:rPr lang="en-US" b="1" dirty="0">
                <a:solidFill>
                  <a:srgbClr val="FF0000"/>
                </a:solidFill>
              </a:rPr>
              <a:t>survive</a:t>
            </a:r>
            <a:r>
              <a:rPr lang="en-US" dirty="0"/>
              <a:t> COVID-19 will be t</a:t>
            </a:r>
            <a:r>
              <a:rPr lang="en-US" dirty="0">
                <a:solidFill>
                  <a:srgbClr val="FF0000"/>
                </a:solidFill>
              </a:rPr>
              <a:t>hose who support their employees’ mental health</a:t>
            </a:r>
            <a:endParaRPr lang="en-US" dirty="0"/>
          </a:p>
          <a:p>
            <a:pPr lvl="1"/>
            <a:r>
              <a:rPr lang="en-US" i="1" dirty="0"/>
              <a:t>COVID-19 four radical changes in US worker mental health needs.  Ginger, April 2020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65% of Americans</a:t>
            </a:r>
            <a:r>
              <a:rPr lang="en-US" dirty="0"/>
              <a:t> perceive that the </a:t>
            </a:r>
            <a:r>
              <a:rPr lang="en-US" dirty="0">
                <a:solidFill>
                  <a:srgbClr val="FF0000"/>
                </a:solidFill>
              </a:rPr>
              <a:t>economic consequences</a:t>
            </a:r>
            <a:r>
              <a:rPr lang="en-US" dirty="0"/>
              <a:t> will have a </a:t>
            </a:r>
            <a:r>
              <a:rPr lang="en-US" b="1" dirty="0">
                <a:solidFill>
                  <a:srgbClr val="FF0000"/>
                </a:solidFill>
              </a:rPr>
              <a:t>larger impact</a:t>
            </a:r>
            <a:r>
              <a:rPr lang="en-US" dirty="0"/>
              <a:t> on them than the </a:t>
            </a:r>
            <a:r>
              <a:rPr lang="en-US" dirty="0">
                <a:solidFill>
                  <a:srgbClr val="FF0000"/>
                </a:solidFill>
              </a:rPr>
              <a:t>Covid-19 virus</a:t>
            </a:r>
            <a:endParaRPr lang="en-US" dirty="0"/>
          </a:p>
          <a:p>
            <a:pPr lvl="1"/>
            <a:r>
              <a:rPr lang="en-US" i="1" dirty="0"/>
              <a:t>Harris Poll, Wave 7, online, April 11-13, 2020 (n=2013)</a:t>
            </a:r>
            <a:endParaRPr lang="en-US" i="1"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Drivers of Health in the World of Covid-19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Address and support the social and economic needs of your employees</a:t>
            </a:r>
            <a:endParaRPr lang="en-US" dirty="0"/>
          </a:p>
          <a:p>
            <a:r>
              <a:rPr lang="en-US" dirty="0"/>
              <a:t>Pay particular attention to those employees who are </a:t>
            </a:r>
            <a:endParaRPr lang="en-US" dirty="0"/>
          </a:p>
          <a:p>
            <a:pPr lvl="1"/>
            <a:r>
              <a:rPr lang="en-US" dirty="0"/>
              <a:t>Furloughed</a:t>
            </a:r>
            <a:endParaRPr lang="en-US" dirty="0"/>
          </a:p>
          <a:p>
            <a:pPr lvl="1"/>
            <a:r>
              <a:rPr lang="en-US" dirty="0"/>
              <a:t>Working decreased hours </a:t>
            </a:r>
            <a:endParaRPr lang="en-US" dirty="0"/>
          </a:p>
          <a:p>
            <a:r>
              <a:rPr lang="en-US" dirty="0"/>
              <a:t>Identify resources for employees who are terminated</a:t>
            </a:r>
            <a:endParaRPr lang="en-US" dirty="0"/>
          </a:p>
          <a:p>
            <a:pPr lvl="1"/>
            <a:r>
              <a:rPr lang="en-US" dirty="0"/>
              <a:t>EAP/Financial Services-Benefit review/COBRA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more expansively</a:t>
            </a:r>
            <a:endParaRPr lang="en-US" dirty="0"/>
          </a:p>
          <a:p>
            <a:pPr lvl="1"/>
            <a:r>
              <a:rPr lang="en-US" dirty="0"/>
              <a:t>Identify ways to support the communities in which you work</a:t>
            </a:r>
            <a:endParaRPr lang="en-US" dirty="0"/>
          </a:p>
          <a:p>
            <a:pPr lvl="1"/>
            <a:r>
              <a:rPr lang="en-US" dirty="0"/>
              <a:t>Identify ways to support the communities where your employees live</a:t>
            </a:r>
            <a:endParaRPr lang="en-US" dirty="0"/>
          </a:p>
          <a:p>
            <a:pPr lvl="1"/>
            <a:r>
              <a:rPr lang="en-US" dirty="0"/>
              <a:t>Critical in communities that have been impacted greatest by Covid-19 due to health disparities and economic impact</a:t>
            </a:r>
            <a:endParaRPr lang="en-US" dirty="0"/>
          </a:p>
          <a:p>
            <a:pPr lvl="1"/>
            <a:r>
              <a:rPr lang="en-US" i="1" dirty="0"/>
              <a:t>Findhelp.org</a:t>
            </a:r>
            <a:endParaRPr lang="en-US" i="1" dirty="0"/>
          </a:p>
          <a:p>
            <a:pPr lvl="1"/>
            <a:r>
              <a:rPr lang="en-US" i="1" dirty="0"/>
              <a:t>Helpwhenyouneedit.org</a:t>
            </a:r>
            <a:endParaRPr lang="en-US" i="1" dirty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Employer Resources-Workforce Health</a:t>
            </a:r>
            <a:endParaRPr lang="en-US" dirty="0"/>
          </a:p>
          <a:p>
            <a:pPr lvl="1"/>
            <a:r>
              <a:rPr lang="en-US" dirty="0"/>
              <a:t>BSR.org (Business for Social Responsibility)</a:t>
            </a:r>
            <a:endParaRPr lang="en-US" dirty="0"/>
          </a:p>
          <a:p>
            <a:pPr lvl="1"/>
            <a:r>
              <a:rPr lang="en-US" dirty="0"/>
              <a:t>American Psychiatric Association</a:t>
            </a:r>
            <a:endParaRPr lang="en-US" dirty="0"/>
          </a:p>
          <a:p>
            <a:pPr lvl="2"/>
            <a:r>
              <a:rPr lang="en-US" dirty="0">
                <a:hlinkClick r:id="rId1"/>
              </a:rPr>
              <a:t>http://workplacementalhealth.org/Employer-Resources/The-Working-Well-Toolkit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Employee Resources</a:t>
            </a:r>
            <a:endParaRPr lang="en-US" dirty="0"/>
          </a:p>
          <a:p>
            <a:pPr lvl="1"/>
            <a:r>
              <a:rPr lang="en-US" dirty="0"/>
              <a:t>Findhelp.org</a:t>
            </a:r>
            <a:endParaRPr lang="en-US" dirty="0"/>
          </a:p>
          <a:p>
            <a:pPr lvl="1"/>
            <a:r>
              <a:rPr lang="en-US" dirty="0"/>
              <a:t>211.org</a:t>
            </a:r>
            <a:endParaRPr lang="en-US" dirty="0"/>
          </a:p>
          <a:p>
            <a:pPr lvl="1"/>
            <a:r>
              <a:rPr lang="en-US" dirty="0"/>
              <a:t>Helpwhenyouneedit.org</a:t>
            </a:r>
            <a:endParaRPr lang="en-US" dirty="0"/>
          </a:p>
          <a:p>
            <a:pPr lvl="1"/>
            <a:r>
              <a:rPr lang="en-US" dirty="0"/>
              <a:t>CDC:  Stress and coping with Covid-19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https://www.cdc.gov/coronavirus/2019-ncov/daily-life-coping/stress-coping/index.html</a:t>
            </a:r>
            <a:endParaRPr lang="en-US" dirty="0"/>
          </a:p>
          <a:p>
            <a:pPr lvl="1"/>
            <a:r>
              <a:rPr lang="en-US" dirty="0"/>
              <a:t>American Psychological Association,-</a:t>
            </a:r>
            <a:r>
              <a:rPr lang="en-US" dirty="0" err="1"/>
              <a:t>Covid</a:t>
            </a:r>
            <a:r>
              <a:rPr lang="en-US" dirty="0"/>
              <a:t> 19 information and resources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https://www.apa.org/topics/covid-19</a:t>
            </a:r>
            <a:endParaRPr lang="en-US" dirty="0"/>
          </a:p>
          <a:p>
            <a:pPr lvl="1"/>
            <a:r>
              <a:rPr lang="en-US" dirty="0"/>
              <a:t>American Foundation for Suicide Prevention</a:t>
            </a:r>
            <a:endParaRPr lang="en-US" dirty="0"/>
          </a:p>
          <a:p>
            <a:pPr lvl="2"/>
            <a:r>
              <a:rPr lang="en-US" dirty="0"/>
              <a:t>AFSP.org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for Social  Responsibility (BSR)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28800" y="1600200"/>
            <a:ext cx="7411117" cy="40735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Well Toolkit </a:t>
            </a:r>
            <a:r>
              <a:rPr lang="en-US" sz="2000" dirty="0">
                <a:hlinkClick r:id="rId1"/>
              </a:rPr>
              <a:t>http://workplacementalhealth.org/Employer-Resources/The-Working-Well-Toolkit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360" y="1600200"/>
            <a:ext cx="8750808" cy="40735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Findhelp.org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8408" y="1572768"/>
            <a:ext cx="9265729" cy="376440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Helpwhenyouneed</a:t>
            </a:r>
            <a:r>
              <a:rPr lang="en-US" dirty="0"/>
              <a:t> it.org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44753" y="1600200"/>
            <a:ext cx="8449462" cy="40735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211.org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87168" y="1600200"/>
            <a:ext cx="7013447" cy="40735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CDC-Stress and Coping with COVID-19</a:t>
            </a:r>
            <a:br>
              <a:rPr lang="en-US" dirty="0"/>
            </a:br>
            <a:r>
              <a:rPr lang="en-US" sz="2200" dirty="0">
                <a:hlinkClick r:id="rId1"/>
              </a:rPr>
              <a:t>https://www.cdc.gov/coronavirus/2019-ncov/daily-life-coping/stress-coping/index.html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344" y="1600200"/>
            <a:ext cx="8357616" cy="40735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American Psychological Association </a:t>
            </a:r>
            <a:r>
              <a:rPr lang="en-US" sz="1600" dirty="0"/>
              <a:t>https://www.apa.org/topics/covid-19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12848" y="1600200"/>
            <a:ext cx="7680959" cy="40735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American Foundation for Suicide Prevention </a:t>
            </a:r>
            <a:r>
              <a:rPr lang="en-US" sz="2700" dirty="0"/>
              <a:t>afsp.org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2387" y="1600200"/>
            <a:ext cx="7627226" cy="4073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43000"/>
          </a:xfrm>
        </p:spPr>
        <p:txBody>
          <a:bodyPr>
            <a:normAutofit/>
          </a:bodyPr>
          <a:lstStyle/>
          <a:p>
            <a:r>
              <a:rPr lang="en-US" dirty="0"/>
              <a:t>What are We Seeing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65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sym typeface="+mn-ea"/>
              </a:rPr>
              <a:t>Adverse impact on the individua</a:t>
            </a:r>
            <a:r>
              <a:rPr lang="en-US" sz="2400" dirty="0">
                <a:sym typeface="+mn-ea"/>
              </a:rPr>
              <a:t>l/employee’s mental health</a:t>
            </a:r>
            <a:endParaRPr lang="en-US" sz="2400" dirty="0">
              <a:sym typeface="+mn-ea"/>
            </a:endParaRPr>
          </a:p>
          <a:p>
            <a:r>
              <a:rPr lang="en-US" sz="2400" dirty="0">
                <a:sym typeface="+mn-ea"/>
              </a:rPr>
              <a:t>Social isolation</a:t>
            </a:r>
            <a:endParaRPr lang="en-US" sz="2400" dirty="0">
              <a:sym typeface="+mn-ea"/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  <a:sym typeface="+mn-ea"/>
              </a:rPr>
              <a:t>The </a:t>
            </a:r>
            <a:r>
              <a:rPr lang="en-US" sz="2000" dirty="0" err="1">
                <a:solidFill>
                  <a:srgbClr val="FF0000"/>
                </a:solidFill>
                <a:sym typeface="+mn-ea"/>
              </a:rPr>
              <a:t>Unlonely</a:t>
            </a:r>
            <a:r>
              <a:rPr lang="en-US" sz="2000" dirty="0">
                <a:solidFill>
                  <a:srgbClr val="FF0000"/>
                </a:solidFill>
                <a:sym typeface="+mn-ea"/>
              </a:rPr>
              <a:t> Project</a:t>
            </a:r>
            <a:endParaRPr lang="en-US" sz="2000" dirty="0">
              <a:sym typeface="+mn-ea"/>
            </a:endParaRPr>
          </a:p>
          <a:p>
            <a:r>
              <a:rPr lang="en-US" sz="2400" dirty="0">
                <a:sym typeface="+mn-ea"/>
              </a:rPr>
              <a:t>Health-related anxiety</a:t>
            </a:r>
            <a:endParaRPr lang="en-US" sz="2400" dirty="0">
              <a:sym typeface="+mn-ea"/>
            </a:endParaRPr>
          </a:p>
          <a:p>
            <a:r>
              <a:rPr lang="en-US" sz="2400" dirty="0">
                <a:sym typeface="+mn-ea"/>
              </a:rPr>
              <a:t>General uncertainty of the future leading to increased anxiety</a:t>
            </a:r>
            <a:endParaRPr lang="en-US" sz="2400" dirty="0">
              <a:sym typeface="+mn-ea"/>
            </a:endParaRPr>
          </a:p>
          <a:p>
            <a:r>
              <a:rPr lang="en-US" sz="2400" dirty="0">
                <a:sym typeface="+mn-ea"/>
              </a:rPr>
              <a:t>Depression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Substance abuse</a:t>
            </a:r>
            <a:endParaRPr lang="en-US" sz="2400" dirty="0"/>
          </a:p>
          <a:p>
            <a:r>
              <a:rPr lang="en-US" sz="2400" dirty="0"/>
              <a:t>Domestic abuse</a:t>
            </a:r>
            <a:endParaRPr lang="en-US" sz="2400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National Sexual Assault Hotline</a:t>
            </a:r>
            <a:endParaRPr lang="en-US" sz="2000" dirty="0">
              <a:solidFill>
                <a:srgbClr val="FF0000"/>
              </a:solidFill>
            </a:endParaRP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800-656-HOPE (4673) 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National Domestic Violence Hotline</a:t>
            </a:r>
            <a:endParaRPr lang="en-US" sz="2000" dirty="0">
              <a:solidFill>
                <a:srgbClr val="FF0000"/>
              </a:solidFill>
            </a:endParaRP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800-799-7233 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2400" dirty="0"/>
              <a:t>Work (in)security</a:t>
            </a:r>
            <a:endParaRPr lang="en-US" sz="2400" dirty="0"/>
          </a:p>
          <a:p>
            <a:r>
              <a:rPr lang="en-US" sz="2400" dirty="0"/>
              <a:t>Financial concerns</a:t>
            </a:r>
            <a:endParaRPr lang="en-US" sz="2400" dirty="0"/>
          </a:p>
          <a:p>
            <a:r>
              <a:rPr lang="en-US" sz="2400" dirty="0"/>
              <a:t>HCWs and First Responders</a:t>
            </a:r>
            <a:endParaRPr lang="en-US" sz="2400" dirty="0"/>
          </a:p>
          <a:p>
            <a:pPr lvl="1"/>
            <a:r>
              <a:rPr lang="en-US" dirty="0"/>
              <a:t>Loss, grief, stress, PTSD and burn-out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Supporting Employees and Employers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317365"/>
          </a:xfrm>
        </p:spPr>
        <p:txBody>
          <a:bodyPr>
            <a:noAutofit/>
          </a:bodyPr>
          <a:p>
            <a:r>
              <a:rPr lang="en-US" sz="3200" dirty="0">
                <a:sym typeface="+mn-ea"/>
              </a:rPr>
              <a:t>Potential scenarios and questions: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Are </a:t>
            </a:r>
            <a:r>
              <a:rPr lang="en-US" dirty="0">
                <a:solidFill>
                  <a:srgbClr val="FF0000"/>
                </a:solidFill>
                <a:sym typeface="+mn-ea"/>
              </a:rPr>
              <a:t>support options different</a:t>
            </a:r>
            <a:r>
              <a:rPr lang="en-US" dirty="0">
                <a:sym typeface="+mn-ea"/>
              </a:rPr>
              <a:t> while working remotely (virtual) versus at the physical work location?</a:t>
            </a:r>
            <a:endParaRPr lang="en-US" dirty="0">
              <a:sym typeface="+mn-ea"/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sym typeface="+mn-ea"/>
              </a:rPr>
              <a:t>Will there be a </a:t>
            </a:r>
            <a:r>
              <a:rPr lang="en-US" dirty="0">
                <a:solidFill>
                  <a:srgbClr val="FF0000"/>
                </a:solidFill>
                <a:sym typeface="+mn-ea"/>
              </a:rPr>
              <a:t>surge in mental health concerns</a:t>
            </a:r>
            <a:r>
              <a:rPr lang="en-US" dirty="0">
                <a:sym typeface="+mn-ea"/>
              </a:rPr>
              <a:t> coinciding with physical </a:t>
            </a:r>
            <a:r>
              <a:rPr lang="en-US" dirty="0">
                <a:solidFill>
                  <a:srgbClr val="FF0000"/>
                </a:solidFill>
                <a:sym typeface="+mn-ea"/>
              </a:rPr>
              <a:t>workplace re-engagement?</a:t>
            </a:r>
            <a:endParaRPr lang="en-US" dirty="0">
              <a:solidFill>
                <a:srgbClr val="FF0000"/>
              </a:solidFill>
              <a:sym typeface="+mn-ea"/>
            </a:endParaRP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  <a:sym typeface="+mn-ea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sym typeface="+mn-ea"/>
              </a:rPr>
              <a:t>What </a:t>
            </a:r>
            <a:r>
              <a:rPr lang="en-US" dirty="0">
                <a:solidFill>
                  <a:srgbClr val="FF0000"/>
                </a:solidFill>
                <a:sym typeface="+mn-ea"/>
              </a:rPr>
              <a:t>online support options</a:t>
            </a:r>
            <a:r>
              <a:rPr lang="en-US" dirty="0">
                <a:solidFill>
                  <a:schemeClr val="tx1"/>
                </a:solidFill>
                <a:sym typeface="+mn-ea"/>
              </a:rPr>
              <a:t> are available?</a:t>
            </a:r>
            <a:endParaRPr lang="en-US" dirty="0">
              <a:solidFill>
                <a:schemeClr val="tx1"/>
              </a:solidFill>
              <a:sym typeface="+mn-ea"/>
            </a:endParaRPr>
          </a:p>
          <a:p>
            <a:pPr lvl="1"/>
            <a:endParaRPr lang="en-US" dirty="0">
              <a:solidFill>
                <a:schemeClr val="tx1"/>
              </a:solidFill>
              <a:sym typeface="+mn-ea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sym typeface="+mn-ea"/>
              </a:rPr>
              <a:t>What options are available to </a:t>
            </a:r>
            <a:r>
              <a:rPr lang="en-US" dirty="0">
                <a:solidFill>
                  <a:srgbClr val="FF0000"/>
                </a:solidFill>
                <a:sym typeface="+mn-ea"/>
              </a:rPr>
              <a:t>expand access to mental health support</a:t>
            </a:r>
            <a:r>
              <a:rPr lang="en-US" dirty="0">
                <a:solidFill>
                  <a:schemeClr val="tx1"/>
                </a:solidFill>
                <a:sym typeface="+mn-ea"/>
              </a:rPr>
              <a:t> in the workplace?</a:t>
            </a:r>
            <a:br>
              <a:rPr lang="en-US" dirty="0">
                <a:solidFill>
                  <a:srgbClr val="FF0000"/>
                </a:solidFill>
                <a:sym typeface="+mn-ea"/>
              </a:rPr>
            </a:br>
            <a:endParaRPr lang="en-US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How to Support Employees and Employers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45" y="1768475"/>
            <a:ext cx="11386185" cy="421830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Consider</a:t>
            </a:r>
            <a:endParaRPr lang="en-US" sz="3200" dirty="0"/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Training focusing on </a:t>
            </a:r>
            <a:r>
              <a:rPr lang="en-US" sz="3200" dirty="0">
                <a:solidFill>
                  <a:srgbClr val="FF0000"/>
                </a:solidFill>
              </a:rPr>
              <a:t>coping mechanism</a:t>
            </a:r>
            <a:r>
              <a:rPr lang="en-US" sz="3200" dirty="0"/>
              <a:t> strategies</a:t>
            </a:r>
            <a:endParaRPr lang="en-US" sz="3200" dirty="0"/>
          </a:p>
          <a:p>
            <a:pPr lvl="1"/>
            <a:r>
              <a:rPr lang="en-US" sz="3200" dirty="0"/>
              <a:t>Providing </a:t>
            </a:r>
            <a:r>
              <a:rPr lang="en-US" sz="3200" dirty="0">
                <a:solidFill>
                  <a:srgbClr val="FF0000"/>
                </a:solidFill>
              </a:rPr>
              <a:t>consistent, timely and accurate health information</a:t>
            </a:r>
            <a:r>
              <a:rPr lang="en-US" sz="3200" dirty="0"/>
              <a:t> regarding Covid-19</a:t>
            </a:r>
            <a:endParaRPr lang="en-US" sz="3200" dirty="0"/>
          </a:p>
          <a:p>
            <a:pPr lvl="1"/>
            <a:r>
              <a:rPr lang="en-US" sz="3200" dirty="0"/>
              <a:t>Identifying </a:t>
            </a:r>
            <a:r>
              <a:rPr lang="en-US" sz="3200" dirty="0">
                <a:solidFill>
                  <a:srgbClr val="FF0000"/>
                </a:solidFill>
              </a:rPr>
              <a:t>activities that can serve as stress and anxiety relievers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3200" dirty="0"/>
              <a:t>Develop </a:t>
            </a:r>
            <a:r>
              <a:rPr lang="en-US" sz="3200" dirty="0">
                <a:solidFill>
                  <a:srgbClr val="FF0000"/>
                </a:solidFill>
              </a:rPr>
              <a:t>interactions</a:t>
            </a:r>
            <a:r>
              <a:rPr lang="en-US" sz="3200" dirty="0"/>
              <a:t> that maintain </a:t>
            </a:r>
            <a:r>
              <a:rPr lang="en-US" sz="3200" dirty="0">
                <a:solidFill>
                  <a:srgbClr val="FF0000"/>
                </a:solidFill>
              </a:rPr>
              <a:t>engagement and collaboration 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3200" dirty="0"/>
              <a:t>Educating team members on </a:t>
            </a:r>
            <a:r>
              <a:rPr lang="en-US" sz="3200" dirty="0">
                <a:solidFill>
                  <a:srgbClr val="FF0000"/>
                </a:solidFill>
              </a:rPr>
              <a:t>mental health-related services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085" dirty="0"/>
          </a:p>
          <a:p>
            <a:endParaRPr lang="en-US" sz="36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pPr lvl="2"/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Creating a Psychologically Safe Environment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en-US"/>
              <a:t>What resources were </a:t>
            </a:r>
            <a:r>
              <a:rPr lang="en-US">
                <a:solidFill>
                  <a:srgbClr val="FF0000"/>
                </a:solidFill>
              </a:rPr>
              <a:t>provided BEFORE the pandemic</a:t>
            </a:r>
            <a:r>
              <a:rPr lang="en-US"/>
              <a:t>?</a:t>
            </a:r>
            <a:endParaRPr lang="en-US"/>
          </a:p>
          <a:p>
            <a:r>
              <a:rPr lang="en-US"/>
              <a:t>How </a:t>
            </a:r>
            <a:r>
              <a:rPr lang="en-US">
                <a:solidFill>
                  <a:srgbClr val="FF0000"/>
                </a:solidFill>
              </a:rPr>
              <a:t>transferable </a:t>
            </a:r>
            <a:r>
              <a:rPr lang="en-US"/>
              <a:t>are those resources to a </a:t>
            </a:r>
            <a:r>
              <a:rPr lang="en-US">
                <a:solidFill>
                  <a:srgbClr val="FF0000"/>
                </a:solidFill>
              </a:rPr>
              <a:t>virtual</a:t>
            </a:r>
            <a:r>
              <a:rPr lang="en-US"/>
              <a:t> environment?</a:t>
            </a:r>
            <a:endParaRPr lang="en-US"/>
          </a:p>
          <a:p>
            <a:pPr>
              <a:buFont typeface="Arial" panose="020B0604020202090204" pitchFamily="34" charset="0"/>
              <a:buChar char="•"/>
            </a:pPr>
            <a:r>
              <a:rPr lang="en-US"/>
              <a:t>How </a:t>
            </a:r>
            <a:r>
              <a:rPr lang="en-US">
                <a:solidFill>
                  <a:srgbClr val="FF0000"/>
                </a:solidFill>
              </a:rPr>
              <a:t>feasible is it to expand</a:t>
            </a:r>
            <a:r>
              <a:rPr lang="en-US"/>
              <a:t> what you were already doing?</a:t>
            </a:r>
            <a:endParaRPr lang="en-US"/>
          </a:p>
          <a:p>
            <a:pPr lvl="1">
              <a:buFont typeface="Arial" panose="020B0604020202090204" pitchFamily="34" charset="0"/>
              <a:buChar char="•"/>
            </a:pPr>
            <a:r>
              <a:rPr lang="en-US" sz="2400"/>
              <a:t>E</a:t>
            </a:r>
            <a:r>
              <a:rPr lang="en-US"/>
              <a:t>specially as employees begin to return to the physical environment?</a:t>
            </a:r>
            <a:endParaRPr lang="en-US"/>
          </a:p>
          <a:p>
            <a:r>
              <a:rPr lang="en-US"/>
              <a:t>Increase </a:t>
            </a:r>
            <a:r>
              <a:rPr lang="en-US">
                <a:solidFill>
                  <a:srgbClr val="FF0000"/>
                </a:solidFill>
              </a:rPr>
              <a:t>touch-points </a:t>
            </a:r>
            <a:r>
              <a:rPr lang="en-US">
                <a:solidFill>
                  <a:schemeClr val="tx1"/>
                </a:solidFill>
              </a:rPr>
              <a:t>with employees</a:t>
            </a:r>
            <a:endParaRPr lang="en-US"/>
          </a:p>
          <a:p>
            <a:pPr lvl="1"/>
            <a:r>
              <a:rPr lang="en-US">
                <a:solidFill>
                  <a:srgbClr val="FF0000"/>
                </a:solidFill>
              </a:rPr>
              <a:t>One-on-one </a:t>
            </a:r>
            <a:r>
              <a:rPr lang="en-US"/>
              <a:t>engagements with manager-employee</a:t>
            </a:r>
            <a:endParaRPr lang="en-US"/>
          </a:p>
          <a:p>
            <a:pPr lvl="1"/>
            <a:r>
              <a:rPr lang="en-US"/>
              <a:t>Increased </a:t>
            </a:r>
            <a:r>
              <a:rPr lang="en-US">
                <a:solidFill>
                  <a:srgbClr val="FF0000"/>
                </a:solidFill>
              </a:rPr>
              <a:t>meeting frequency</a:t>
            </a:r>
            <a:r>
              <a:rPr lang="en-US"/>
              <a:t> for the team</a:t>
            </a:r>
            <a:endParaRPr lang="en-US"/>
          </a:p>
          <a:p>
            <a:pPr lvl="1"/>
            <a:r>
              <a:rPr lang="en-US">
                <a:solidFill>
                  <a:srgbClr val="FF0000"/>
                </a:solidFill>
              </a:rPr>
              <a:t>KEEPING EVERYONE ENGAGED!</a:t>
            </a:r>
            <a:endParaRPr lang="en-US">
              <a:solidFill>
                <a:srgbClr val="FF0000"/>
              </a:solidFill>
            </a:endParaRP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Creating a Psychologically Safe Workplace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 dirty="0">
                <a:sym typeface="+mn-ea"/>
              </a:rPr>
              <a:t> Where employees feel supported, empowered and engaged</a:t>
            </a:r>
            <a:endParaRPr lang="en-US" sz="2800" dirty="0"/>
          </a:p>
          <a:p>
            <a:pPr lvl="2"/>
            <a:r>
              <a:rPr lang="en-US" sz="2800" dirty="0">
                <a:sym typeface="+mn-ea"/>
              </a:rPr>
              <a:t>National Alliance on Mental Health (NAMI.org)</a:t>
            </a:r>
            <a:endParaRPr lang="en-US" sz="2800" dirty="0"/>
          </a:p>
          <a:p>
            <a:pPr lvl="2"/>
            <a:r>
              <a:rPr lang="en-US" sz="2800" dirty="0">
                <a:sym typeface="+mn-ea"/>
              </a:rPr>
              <a:t>Decreasing mental health stigma</a:t>
            </a:r>
            <a:endParaRPr lang="en-US" sz="2800" dirty="0"/>
          </a:p>
          <a:p>
            <a:pPr lvl="3"/>
            <a:r>
              <a:rPr lang="en-US" sz="2800" dirty="0">
                <a:sym typeface="+mn-ea"/>
              </a:rPr>
              <a:t>Findyourwords.org</a:t>
            </a:r>
            <a:endParaRPr lang="en-US" sz="2800" dirty="0"/>
          </a:p>
          <a:p>
            <a:pPr lvl="3"/>
            <a:r>
              <a:rPr lang="en-US" sz="2800" dirty="0">
                <a:sym typeface="+mn-ea"/>
              </a:rPr>
              <a:t>Mental Health America (www.mhanational.org)</a:t>
            </a:r>
            <a:endParaRPr lang="en-US" sz="2800" dirty="0"/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Alliance on Mental Health (NAMI.org)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5376" y="1764792"/>
            <a:ext cx="7872984" cy="35753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Findyourwords.org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75104" y="1435608"/>
            <a:ext cx="7744968" cy="423811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ACOEM Webinar">
  <a:themeElements>
    <a:clrScheme name="ACOEM">
      <a:dk1>
        <a:srgbClr val="002C5B"/>
      </a:dk1>
      <a:lt1>
        <a:srgbClr val="CBCCCB"/>
      </a:lt1>
      <a:dk2>
        <a:srgbClr val="424242"/>
      </a:dk2>
      <a:lt2>
        <a:srgbClr val="EAEAEA"/>
      </a:lt2>
      <a:accent1>
        <a:srgbClr val="E95900"/>
      </a:accent1>
      <a:accent2>
        <a:srgbClr val="5B89E4"/>
      </a:accent2>
      <a:accent3>
        <a:srgbClr val="A5A5A5"/>
      </a:accent3>
      <a:accent4>
        <a:srgbClr val="FFC000"/>
      </a:accent4>
      <a:accent5>
        <a:srgbClr val="5B9BD5"/>
      </a:accent5>
      <a:accent6>
        <a:srgbClr val="37AD3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ACOEM Webinar</Template>
  <TotalTime>0</TotalTime>
  <Words>6164</Words>
  <Application>WPS Presentation</Application>
  <PresentationFormat>Widescreen</PresentationFormat>
  <Paragraphs>230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SimSun</vt:lpstr>
      <vt:lpstr>Wingdings</vt:lpstr>
      <vt:lpstr>Calibri Light</vt:lpstr>
      <vt:lpstr>Helvetica Neue</vt:lpstr>
      <vt:lpstr>Calibri</vt:lpstr>
      <vt:lpstr>微软雅黑</vt:lpstr>
      <vt:lpstr>PingFang SC</vt:lpstr>
      <vt:lpstr>Arial Unicode MS</vt:lpstr>
      <vt:lpstr>Songti SC</vt:lpstr>
      <vt:lpstr>ACOEM Webinar</vt:lpstr>
      <vt:lpstr>Covid-19:  Preparing for the Pandemic's Impact on Workers</vt:lpstr>
      <vt:lpstr>What Do We Know?</vt:lpstr>
      <vt:lpstr>What are We Seeing</vt:lpstr>
      <vt:lpstr>Supporting Employees and Employers</vt:lpstr>
      <vt:lpstr>How to Support Employees and Employers</vt:lpstr>
      <vt:lpstr>Creating a Psychologically Safe Environment</vt:lpstr>
      <vt:lpstr>PowerPoint 演示文稿</vt:lpstr>
      <vt:lpstr>National Alliance on Mental Health (NAMI.org)</vt:lpstr>
      <vt:lpstr>Findyourwords.org</vt:lpstr>
      <vt:lpstr>Mental Health America https://www.mhanational.org</vt:lpstr>
      <vt:lpstr>Things to Consider</vt:lpstr>
      <vt:lpstr>Things to Consider</vt:lpstr>
      <vt:lpstr>Mystrength.com</vt:lpstr>
      <vt:lpstr>Resiliency</vt:lpstr>
      <vt:lpstr>PowerPoint 演示文稿</vt:lpstr>
      <vt:lpstr>Greater Good Science Center-University of California, Berkeley</vt:lpstr>
      <vt:lpstr>Meaning and Engagement with Work</vt:lpstr>
      <vt:lpstr>Social Drivers of Health</vt:lpstr>
      <vt:lpstr>Social Drivers of Health-Breakdown</vt:lpstr>
      <vt:lpstr>Social Drivers of Health in the World of Covid-19</vt:lpstr>
      <vt:lpstr>Additional Resources</vt:lpstr>
      <vt:lpstr>Business for Social  Responsibility (BSR)</vt:lpstr>
      <vt:lpstr>Working Well Toolkit http://workplacementalhealth.org/Employer-Resources/The-Working-Well-Toolkit</vt:lpstr>
      <vt:lpstr>Findhelp.org</vt:lpstr>
      <vt:lpstr>Helpwhenyouneed it.org</vt:lpstr>
      <vt:lpstr>211.org</vt:lpstr>
      <vt:lpstr>CDC-Stress and Coping with COVID-19 https://www.cdc.gov/coronavirus/2019-ncov/daily-life-coping/stress-coping/index.html</vt:lpstr>
      <vt:lpstr>American Psychological Association https://www.apa.org/topics/covid-19</vt:lpstr>
      <vt:lpstr>American Foundation for Suicide Prevention afsp.org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Bruce</dc:creator>
  <cp:lastModifiedBy>stevenwiesner</cp:lastModifiedBy>
  <cp:revision>83</cp:revision>
  <dcterms:created xsi:type="dcterms:W3CDTF">2020-05-31T22:02:18Z</dcterms:created>
  <dcterms:modified xsi:type="dcterms:W3CDTF">2020-05-31T22:02:18Z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1033-2.2.1.3711</vt:lpwstr>
  </property>
</Properties>
</file>