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00" r:id="rId2"/>
    <p:sldId id="489" r:id="rId3"/>
    <p:sldId id="469" r:id="rId4"/>
    <p:sldId id="470" r:id="rId5"/>
    <p:sldId id="490" r:id="rId6"/>
    <p:sldId id="492" r:id="rId7"/>
    <p:sldId id="471" r:id="rId8"/>
    <p:sldId id="472" r:id="rId9"/>
    <p:sldId id="473" r:id="rId10"/>
    <p:sldId id="493" r:id="rId11"/>
    <p:sldId id="494" r:id="rId12"/>
    <p:sldId id="495" r:id="rId13"/>
    <p:sldId id="474" r:id="rId14"/>
    <p:sldId id="496" r:id="rId15"/>
    <p:sldId id="497" r:id="rId16"/>
    <p:sldId id="462" r:id="rId17"/>
    <p:sldId id="456" r:id="rId18"/>
    <p:sldId id="467" r:id="rId19"/>
    <p:sldId id="468" r:id="rId20"/>
    <p:sldId id="498" r:id="rId21"/>
    <p:sldId id="49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159"/>
    <a:srgbClr val="5879E1"/>
    <a:srgbClr val="0070C0"/>
    <a:srgbClr val="0000FF"/>
    <a:srgbClr val="7D76D2"/>
    <a:srgbClr val="D25EC3"/>
    <a:srgbClr val="D26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08" autoAdjust="0"/>
    <p:restoredTop sz="50000" autoAdjust="0"/>
  </p:normalViewPr>
  <p:slideViewPr>
    <p:cSldViewPr snapToGrid="0" snapToObjects="1">
      <p:cViewPr varScale="1">
        <p:scale>
          <a:sx n="112" d="100"/>
          <a:sy n="112" d="100"/>
        </p:scale>
        <p:origin x="1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0402F-8BD0-F849-9572-DEAC5B786F82}" type="datetimeFigureOut">
              <a:rPr lang="en-US" smtClean="0"/>
              <a:t>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B636-FCB2-094C-AD09-DCE49D74E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65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CAE0-D311-F34C-8F2C-21542C258990}" type="datetimeFigureOut">
              <a:rPr lang="en-US" smtClean="0"/>
              <a:t>1/2/19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9BAE1-2DBB-7D4F-A2CE-65D7637E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6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5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0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5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5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2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4339-E9D7-AC46-8EF8-39AA018FABD5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80C09-E0BC-EA4B-BFB8-9360DE0F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6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Video 3: Designing Your Presentation</a:t>
            </a:r>
            <a:br>
              <a:rPr lang="en-US" sz="4000" dirty="0"/>
            </a:br>
            <a:r>
              <a:rPr lang="en-US" sz="3200" i="1" dirty="0"/>
              <a:t>(</a:t>
            </a:r>
            <a:r>
              <a:rPr lang="en-US" sz="3200" b="1" i="1" dirty="0"/>
              <a:t>HANDOUT</a:t>
            </a:r>
            <a:r>
              <a:rPr lang="en-US" sz="3200" i="1" dirty="0"/>
              <a:t>: Slide design examples)</a:t>
            </a:r>
          </a:p>
        </p:txBody>
      </p:sp>
      <p:pic>
        <p:nvPicPr>
          <p:cNvPr id="5" name="Picture 4" descr="Screen Shot 2016-12-11 at 9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1837915"/>
            <a:ext cx="8288008" cy="4628109"/>
          </a:xfrm>
          <a:prstGeom prst="rect">
            <a:avLst/>
          </a:prstGeom>
          <a:ln w="28575" cmpd="sng"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674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Proximity - </a:t>
            </a:r>
            <a:r>
              <a:rPr lang="en-US" i="1" dirty="0"/>
              <a:t>After</a:t>
            </a:r>
          </a:p>
        </p:txBody>
      </p:sp>
      <p:pic>
        <p:nvPicPr>
          <p:cNvPr id="3" name="Picture 2" descr="11. Proximity 1 - Af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82" y="1417638"/>
            <a:ext cx="7275420" cy="5107187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76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Proximity - </a:t>
            </a:r>
            <a:r>
              <a:rPr lang="en-US" i="1" dirty="0"/>
              <a:t>Before</a:t>
            </a:r>
          </a:p>
        </p:txBody>
      </p:sp>
      <p:pic>
        <p:nvPicPr>
          <p:cNvPr id="2" name="Picture 1" descr="12. Proximity 2-Bef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65" y="1417638"/>
            <a:ext cx="6926887" cy="5191002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02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Proximity - </a:t>
            </a:r>
            <a:r>
              <a:rPr lang="en-US" i="1" dirty="0"/>
              <a:t>After</a:t>
            </a:r>
          </a:p>
        </p:txBody>
      </p:sp>
      <p:pic>
        <p:nvPicPr>
          <p:cNvPr id="2" name="Picture 1" descr="13. Proximity 2-Af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11" y="1417637"/>
            <a:ext cx="6860541" cy="5148499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143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CONTRAST: </a:t>
            </a:r>
            <a:r>
              <a:rPr lang="en-US" sz="4000" i="1" dirty="0"/>
              <a:t>Light vs. Dark Background</a:t>
            </a:r>
          </a:p>
        </p:txBody>
      </p:sp>
      <p:pic>
        <p:nvPicPr>
          <p:cNvPr id="2" name="Picture 1" descr="14. Contrast - 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7" y="2299620"/>
            <a:ext cx="3722563" cy="2778322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15. Contrast - D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27" y="2299620"/>
            <a:ext cx="3764531" cy="2821791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63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CONTRAST: </a:t>
            </a:r>
            <a:r>
              <a:rPr lang="en-US" i="1" dirty="0"/>
              <a:t>Large vs. Small Font </a:t>
            </a:r>
          </a:p>
        </p:txBody>
      </p:sp>
      <p:pic>
        <p:nvPicPr>
          <p:cNvPr id="3" name="Picture 2" descr="16. Big vs. Small Fo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98" y="1703165"/>
            <a:ext cx="6509009" cy="4856252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98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TEXT SIZE</a:t>
            </a:r>
            <a:r>
              <a:rPr lang="en-US" dirty="0"/>
              <a:t>: Shows Importance</a:t>
            </a:r>
          </a:p>
        </p:txBody>
      </p:sp>
      <p:pic>
        <p:nvPicPr>
          <p:cNvPr id="3" name="Picture 2" descr="17. Font Size indicates import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59" y="1629280"/>
            <a:ext cx="6700612" cy="4971646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77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4444" y="1796922"/>
            <a:ext cx="708728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  <a:cs typeface="Cooper Black"/>
              </a:rPr>
              <a:t>Digital Interventions have a beneficial effect on CVD </a:t>
            </a:r>
            <a:r>
              <a:rPr lang="en-US" sz="3200" dirty="0">
                <a:latin typeface="+mn-lt"/>
                <a:cs typeface="Cooper Black"/>
              </a:rPr>
              <a:t>(</a:t>
            </a:r>
            <a:r>
              <a:rPr lang="en-US" sz="3200" i="1" dirty="0">
                <a:latin typeface="+mn-lt"/>
                <a:cs typeface="Cooper Black"/>
              </a:rPr>
              <a:t>Mayo</a:t>
            </a:r>
            <a:r>
              <a:rPr lang="en-US" sz="3200" dirty="0">
                <a:latin typeface="+mn-lt"/>
                <a:cs typeface="Cooper Black"/>
              </a:rPr>
              <a:t> </a:t>
            </a:r>
            <a:r>
              <a:rPr lang="en-US" sz="3200" i="1" dirty="0">
                <a:latin typeface="+mn-lt"/>
                <a:cs typeface="Cooper Black"/>
              </a:rPr>
              <a:t>Clinic</a:t>
            </a:r>
            <a:r>
              <a:rPr lang="en-US" sz="3200" i="1" dirty="0">
                <a:latin typeface="+mn-lt"/>
              </a:rPr>
              <a:t>) </a:t>
            </a:r>
            <a:endParaRPr lang="en-US" sz="4000" dirty="0">
              <a:latin typeface="+mn-lt"/>
              <a:cs typeface="Airship 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4444" y="1796922"/>
            <a:ext cx="7087286" cy="458740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6432" y="233405"/>
            <a:ext cx="6995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REPETITION</a:t>
            </a:r>
            <a:r>
              <a:rPr lang="en-US" sz="2800" dirty="0"/>
              <a:t>: </a:t>
            </a:r>
            <a:r>
              <a:rPr lang="en-US" sz="2800" i="1" dirty="0"/>
              <a:t>Consider An Identifiable Title Bar Theme to unite your Slides</a:t>
            </a:r>
          </a:p>
        </p:txBody>
      </p:sp>
    </p:spTree>
    <p:extLst>
      <p:ext uri="{BB962C8B-B14F-4D97-AF65-F5344CB8AC3E}">
        <p14:creationId xmlns:p14="http://schemas.microsoft.com/office/powerpoint/2010/main" val="221642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Digital Interventions have a beneficial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effect on CVD </a:t>
            </a: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i="1" dirty="0">
                <a:solidFill>
                  <a:schemeClr val="bg1"/>
                </a:solidFill>
              </a:rPr>
              <a:t>Mayo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/>
                </a:solidFill>
              </a:rPr>
              <a:t>Clinic) </a:t>
            </a:r>
          </a:p>
        </p:txBody>
      </p:sp>
    </p:spTree>
    <p:extLst>
      <p:ext uri="{BB962C8B-B14F-4D97-AF65-F5344CB8AC3E}">
        <p14:creationId xmlns:p14="http://schemas.microsoft.com/office/powerpoint/2010/main" val="3230677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Digital Interventions have a beneficial effect on CVD </a:t>
            </a: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i="1" dirty="0">
                <a:solidFill>
                  <a:schemeClr val="bg1"/>
                </a:solidFill>
              </a:rPr>
              <a:t>Mayo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/>
                </a:solidFill>
              </a:rPr>
              <a:t>Clinic)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5123"/>
            <a:ext cx="8229600" cy="413982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6.5%</a:t>
            </a:r>
            <a:r>
              <a:rPr lang="en-US" b="1" dirty="0"/>
              <a:t> absolute risk reduction overall</a:t>
            </a:r>
          </a:p>
          <a:p>
            <a:pPr lvl="1"/>
            <a:r>
              <a:rPr lang="en-US" sz="2000" i="1" dirty="0"/>
              <a:t>Telemedicine, web-based solutions, and SMS texting best</a:t>
            </a:r>
          </a:p>
          <a:p>
            <a:pPr>
              <a:spcBef>
                <a:spcPts val="1368"/>
              </a:spcBef>
            </a:pPr>
            <a:r>
              <a:rPr lang="en-US" b="1" dirty="0"/>
              <a:t>Primary prevention benefit</a:t>
            </a:r>
            <a:r>
              <a:rPr lang="en-US" dirty="0"/>
              <a:t> </a:t>
            </a:r>
          </a:p>
          <a:p>
            <a:pPr lvl="1"/>
            <a:r>
              <a:rPr lang="en-US" sz="1800" b="1" i="1" dirty="0"/>
              <a:t>CVD risk factors</a:t>
            </a:r>
            <a:r>
              <a:rPr lang="en-US" sz="1800" dirty="0"/>
              <a:t>, weight loss, BMI, BP, total and LDL cholesterol</a:t>
            </a:r>
          </a:p>
          <a:p>
            <a:pPr lvl="1"/>
            <a:r>
              <a:rPr lang="en-US" sz="1800" b="1" i="1" dirty="0"/>
              <a:t>Reduction in Framingham risk scores</a:t>
            </a:r>
            <a:endParaRPr lang="en-US" sz="1800" dirty="0"/>
          </a:p>
          <a:p>
            <a:pPr lvl="1"/>
            <a:r>
              <a:rPr lang="en-US" sz="1800" b="1" i="1" dirty="0"/>
              <a:t>No observed benefit</a:t>
            </a:r>
            <a:r>
              <a:rPr lang="en-US" sz="1800" dirty="0"/>
              <a:t> in </a:t>
            </a:r>
            <a:r>
              <a:rPr lang="en-US" sz="1800" b="1" i="1" dirty="0"/>
              <a:t>CVD outcomes</a:t>
            </a:r>
            <a:r>
              <a:rPr lang="en-US" sz="1800" dirty="0"/>
              <a:t> </a:t>
            </a:r>
          </a:p>
          <a:p>
            <a:pPr>
              <a:spcBef>
                <a:spcPts val="1368"/>
              </a:spcBef>
            </a:pPr>
            <a:r>
              <a:rPr lang="en-US" b="1" dirty="0"/>
              <a:t>Secondary CVD prevention and heart failure</a:t>
            </a:r>
            <a:r>
              <a:rPr lang="en-US" dirty="0"/>
              <a:t> </a:t>
            </a:r>
          </a:p>
          <a:p>
            <a:pPr lvl="1"/>
            <a:r>
              <a:rPr lang="en-US" sz="1800" b="1" i="1" dirty="0">
                <a:solidFill>
                  <a:srgbClr val="000090"/>
                </a:solidFill>
              </a:rPr>
              <a:t>7.5%</a:t>
            </a:r>
            <a:r>
              <a:rPr lang="en-US" sz="1800" b="1" i="1" dirty="0"/>
              <a:t> absolute risk reduction</a:t>
            </a:r>
            <a:r>
              <a:rPr lang="en-US" sz="1800" dirty="0"/>
              <a:t> in secondary prevention groups</a:t>
            </a:r>
          </a:p>
          <a:p>
            <a:pPr lvl="1"/>
            <a:r>
              <a:rPr lang="en-US" sz="1800" b="1" i="1" dirty="0"/>
              <a:t>Benefit</a:t>
            </a:r>
            <a:r>
              <a:rPr lang="en-US" sz="1800" dirty="0"/>
              <a:t> on </a:t>
            </a:r>
            <a:r>
              <a:rPr lang="en-US" sz="1800" b="1" i="1" dirty="0"/>
              <a:t>all-cause mortality</a:t>
            </a:r>
            <a:r>
              <a:rPr lang="en-US" sz="1800" dirty="0"/>
              <a:t> and </a:t>
            </a:r>
            <a:r>
              <a:rPr lang="en-US" sz="1800" b="1" i="1" dirty="0"/>
              <a:t>CVD morbidity</a:t>
            </a:r>
            <a:endParaRPr lang="en-US" sz="1800" dirty="0"/>
          </a:p>
          <a:p>
            <a:pPr lvl="1"/>
            <a:r>
              <a:rPr lang="en-US" sz="1800" b="1" i="1" dirty="0">
                <a:solidFill>
                  <a:srgbClr val="000090"/>
                </a:solidFill>
              </a:rPr>
              <a:t>40%</a:t>
            </a:r>
            <a:r>
              <a:rPr lang="en-US" sz="1800" b="1" i="1" dirty="0"/>
              <a:t> relative risk reduction in CVD outcomes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675281" y="6368534"/>
            <a:ext cx="3230810" cy="3693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_tradnl" i="1" dirty="0"/>
              <a:t>Mayo </a:t>
            </a:r>
            <a:r>
              <a:rPr lang="es-ES_tradnl" i="1" dirty="0" err="1"/>
              <a:t>Clin</a:t>
            </a:r>
            <a:r>
              <a:rPr lang="es-ES_tradnl" i="1" dirty="0"/>
              <a:t> </a:t>
            </a:r>
            <a:r>
              <a:rPr lang="es-ES_tradnl" i="1" dirty="0" err="1"/>
              <a:t>proc</a:t>
            </a:r>
            <a:r>
              <a:rPr lang="es-ES_tradnl" i="1" dirty="0"/>
              <a:t> 2015; 90(4): 469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37135"/>
            <a:ext cx="8433118" cy="646331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i="1" dirty="0"/>
              <a:t>Pooled meta analysis of </a:t>
            </a:r>
            <a:r>
              <a:rPr lang="en-US" sz="3600" b="1" i="1" dirty="0">
                <a:solidFill>
                  <a:srgbClr val="000090"/>
                </a:solidFill>
              </a:rPr>
              <a:t>51</a:t>
            </a:r>
            <a:r>
              <a:rPr lang="en-US" sz="3600" i="1" dirty="0"/>
              <a:t> research articles:</a:t>
            </a:r>
          </a:p>
        </p:txBody>
      </p:sp>
    </p:spTree>
    <p:extLst>
      <p:ext uri="{BB962C8B-B14F-4D97-AF65-F5344CB8AC3E}">
        <p14:creationId xmlns:p14="http://schemas.microsoft.com/office/powerpoint/2010/main" val="2052837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Digital Interventions have a beneficial effect on CVD </a:t>
            </a: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i="1" dirty="0">
                <a:solidFill>
                  <a:schemeClr val="bg1"/>
                </a:solidFill>
              </a:rPr>
              <a:t>Mayo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/>
                </a:solidFill>
              </a:rPr>
              <a:t>Clinic)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5123"/>
            <a:ext cx="8229600" cy="413982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6.5%</a:t>
            </a:r>
            <a:r>
              <a:rPr lang="en-US" b="1" dirty="0"/>
              <a:t> absolute risk reduction overall</a:t>
            </a:r>
          </a:p>
          <a:p>
            <a:pPr lvl="1"/>
            <a:r>
              <a:rPr lang="en-US" sz="2000" i="1" dirty="0"/>
              <a:t>Telemedicine, web-based solutions, and SMS texting best</a:t>
            </a:r>
          </a:p>
          <a:p>
            <a:pPr>
              <a:spcBef>
                <a:spcPts val="1368"/>
              </a:spcBef>
            </a:pPr>
            <a:r>
              <a:rPr lang="en-US" b="1" dirty="0"/>
              <a:t>Primary prevention benefit</a:t>
            </a:r>
            <a:r>
              <a:rPr lang="en-US" dirty="0"/>
              <a:t> </a:t>
            </a:r>
          </a:p>
          <a:p>
            <a:pPr lvl="1"/>
            <a:r>
              <a:rPr lang="en-US" sz="1800" b="1" i="1" dirty="0"/>
              <a:t>CVD risk factors</a:t>
            </a:r>
            <a:r>
              <a:rPr lang="en-US" sz="1800" dirty="0"/>
              <a:t>, weight loss, BMI, BP, total and LDL cholesterol</a:t>
            </a:r>
          </a:p>
          <a:p>
            <a:pPr lvl="1"/>
            <a:r>
              <a:rPr lang="en-US" sz="1800" b="1" i="1" dirty="0"/>
              <a:t>Reduction in Framingham risk scores</a:t>
            </a:r>
            <a:endParaRPr lang="en-US" sz="1800" dirty="0"/>
          </a:p>
          <a:p>
            <a:pPr lvl="1"/>
            <a:r>
              <a:rPr lang="en-US" sz="1800" b="1" i="1" dirty="0"/>
              <a:t>No observed benefit</a:t>
            </a:r>
            <a:r>
              <a:rPr lang="en-US" sz="1800" dirty="0"/>
              <a:t> in </a:t>
            </a:r>
            <a:r>
              <a:rPr lang="en-US" sz="1800" b="1" i="1" dirty="0"/>
              <a:t>CVD outcomes</a:t>
            </a:r>
            <a:r>
              <a:rPr lang="en-US" sz="1800" dirty="0"/>
              <a:t> </a:t>
            </a:r>
          </a:p>
          <a:p>
            <a:pPr>
              <a:spcBef>
                <a:spcPts val="1368"/>
              </a:spcBef>
            </a:pPr>
            <a:r>
              <a:rPr lang="en-US" b="1" dirty="0"/>
              <a:t>Secondary CVD prevention and heart failure</a:t>
            </a:r>
            <a:r>
              <a:rPr lang="en-US" dirty="0"/>
              <a:t> </a:t>
            </a:r>
          </a:p>
          <a:p>
            <a:pPr lvl="1"/>
            <a:r>
              <a:rPr lang="en-US" sz="1800" b="1" i="1" dirty="0">
                <a:solidFill>
                  <a:srgbClr val="000090"/>
                </a:solidFill>
              </a:rPr>
              <a:t>7.5%</a:t>
            </a:r>
            <a:r>
              <a:rPr lang="en-US" sz="1800" b="1" i="1" dirty="0"/>
              <a:t> absolute risk reduction</a:t>
            </a:r>
            <a:r>
              <a:rPr lang="en-US" sz="1800" dirty="0"/>
              <a:t> in secondary prevention groups</a:t>
            </a:r>
          </a:p>
          <a:p>
            <a:pPr lvl="1"/>
            <a:r>
              <a:rPr lang="en-US" sz="1800" b="1" i="1" dirty="0"/>
              <a:t>Benefit</a:t>
            </a:r>
            <a:r>
              <a:rPr lang="en-US" sz="1800" dirty="0"/>
              <a:t> on </a:t>
            </a:r>
            <a:r>
              <a:rPr lang="en-US" sz="1800" b="1" i="1" dirty="0"/>
              <a:t>all-cause mortality</a:t>
            </a:r>
            <a:r>
              <a:rPr lang="en-US" sz="1800" dirty="0"/>
              <a:t> and </a:t>
            </a:r>
            <a:r>
              <a:rPr lang="en-US" sz="1800" b="1" i="1" dirty="0"/>
              <a:t>CVD morbidity</a:t>
            </a:r>
            <a:endParaRPr lang="en-US" sz="1800" dirty="0"/>
          </a:p>
          <a:p>
            <a:pPr lvl="1"/>
            <a:r>
              <a:rPr lang="en-US" sz="1800" b="1" i="1" dirty="0">
                <a:solidFill>
                  <a:srgbClr val="000090"/>
                </a:solidFill>
              </a:rPr>
              <a:t>40%</a:t>
            </a:r>
            <a:r>
              <a:rPr lang="en-US" sz="1800" b="1" i="1" dirty="0"/>
              <a:t> relative risk reduction in CVD outcomes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675281" y="6368534"/>
            <a:ext cx="3230810" cy="3693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_tradnl" i="1" dirty="0"/>
              <a:t>Mayo </a:t>
            </a:r>
            <a:r>
              <a:rPr lang="es-ES_tradnl" i="1" dirty="0" err="1"/>
              <a:t>Clin</a:t>
            </a:r>
            <a:r>
              <a:rPr lang="es-ES_tradnl" i="1" dirty="0"/>
              <a:t> </a:t>
            </a:r>
            <a:r>
              <a:rPr lang="es-ES_tradnl" i="1" dirty="0" err="1"/>
              <a:t>proc</a:t>
            </a:r>
            <a:r>
              <a:rPr lang="es-ES_tradnl" i="1" dirty="0"/>
              <a:t> 2015; 90(4): 469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37135"/>
            <a:ext cx="8433118" cy="646331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i="1" dirty="0"/>
              <a:t>Pooled meta analysis of </a:t>
            </a:r>
            <a:r>
              <a:rPr lang="en-US" sz="3600" b="1" i="1" dirty="0">
                <a:solidFill>
                  <a:srgbClr val="000090"/>
                </a:solidFill>
              </a:rPr>
              <a:t>51</a:t>
            </a:r>
            <a:r>
              <a:rPr lang="en-US" sz="3600" i="1" dirty="0"/>
              <a:t> research articles:</a:t>
            </a:r>
          </a:p>
        </p:txBody>
      </p:sp>
    </p:spTree>
    <p:extLst>
      <p:ext uri="{BB962C8B-B14F-4D97-AF65-F5344CB8AC3E}">
        <p14:creationId xmlns:p14="http://schemas.microsoft.com/office/powerpoint/2010/main" val="300859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Slide Design</a:t>
            </a:r>
          </a:p>
        </p:txBody>
      </p:sp>
      <p:pic>
        <p:nvPicPr>
          <p:cNvPr id="2" name="Picture 1" descr="01. Design Princip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9" y="1554613"/>
            <a:ext cx="8483056" cy="4755703"/>
          </a:xfrm>
          <a:prstGeom prst="rect">
            <a:avLst/>
          </a:prstGeom>
          <a:ln w="28575" cmpd="sng"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30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0193"/>
            <a:ext cx="9068194" cy="1143000"/>
          </a:xfrm>
        </p:spPr>
        <p:txBody>
          <a:bodyPr>
            <a:noAutofit/>
          </a:bodyPr>
          <a:lstStyle/>
          <a:p>
            <a:r>
              <a:rPr lang="en-US" sz="3200" dirty="0"/>
              <a:t>Make an </a:t>
            </a:r>
            <a:r>
              <a:rPr lang="en-US" sz="3200" b="1" dirty="0"/>
              <a:t>INTERESTING</a:t>
            </a:r>
            <a:r>
              <a:rPr lang="en-US" sz="3200" dirty="0"/>
              <a:t> Presentation Description</a:t>
            </a:r>
            <a:br>
              <a:rPr lang="en-US" sz="3200" dirty="0"/>
            </a:br>
            <a:r>
              <a:rPr lang="en-US" sz="2400" i="1" dirty="0"/>
              <a:t>(To get people to actually show up!)</a:t>
            </a:r>
          </a:p>
        </p:txBody>
      </p:sp>
      <p:pic>
        <p:nvPicPr>
          <p:cNvPr id="5" name="Picture 4" descr="Screen Shot 2016-12-11 at 9.2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2" y="1888310"/>
            <a:ext cx="8387723" cy="4709994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089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815"/>
            <a:ext cx="8229600" cy="824069"/>
          </a:xfrm>
        </p:spPr>
        <p:txBody>
          <a:bodyPr/>
          <a:lstStyle/>
          <a:p>
            <a:r>
              <a:rPr lang="en-US" dirty="0"/>
              <a:t>Make a 1-Page handout</a:t>
            </a:r>
            <a:br>
              <a:rPr lang="en-US" dirty="0"/>
            </a:br>
            <a:r>
              <a:rPr lang="en-US" sz="2400" i="1" dirty="0"/>
              <a:t>(So people remember what you said after your talk)</a:t>
            </a:r>
          </a:p>
        </p:txBody>
      </p:sp>
      <p:pic>
        <p:nvPicPr>
          <p:cNvPr id="3" name="Picture 2" descr="Screen Shot 2016-12-11 at 9.29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47" y="1114092"/>
            <a:ext cx="4366431" cy="5636236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467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6769"/>
            <a:ext cx="8229600" cy="1143000"/>
          </a:xfrm>
        </p:spPr>
        <p:txBody>
          <a:bodyPr/>
          <a:lstStyle/>
          <a:p>
            <a:r>
              <a:rPr lang="en-US" dirty="0"/>
              <a:t>EXAMPLE: Too Much Text On Slide</a:t>
            </a:r>
          </a:p>
        </p:txBody>
      </p:sp>
      <p:pic>
        <p:nvPicPr>
          <p:cNvPr id="5" name="Picture 4" descr="Screen Shot 2016-12-11 at 8.26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58" y="1516261"/>
            <a:ext cx="6875792" cy="5151974"/>
          </a:xfrm>
          <a:prstGeom prst="rect">
            <a:avLst/>
          </a:prstGeom>
          <a:ln w="28575" cmpd="sng"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64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Alignment - </a:t>
            </a:r>
            <a:r>
              <a:rPr lang="en-US" i="1" dirty="0"/>
              <a:t>Before </a:t>
            </a:r>
          </a:p>
        </p:txBody>
      </p:sp>
      <p:pic>
        <p:nvPicPr>
          <p:cNvPr id="2" name="Picture 1" descr="03. Alignment Bef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9" y="1474906"/>
            <a:ext cx="7211552" cy="5071053"/>
          </a:xfrm>
          <a:prstGeom prst="rect">
            <a:avLst/>
          </a:prstGeom>
          <a:ln w="28575" cmpd="sng"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6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Alignment - </a:t>
            </a:r>
            <a:r>
              <a:rPr lang="en-US" i="1" dirty="0"/>
              <a:t>After</a:t>
            </a:r>
          </a:p>
        </p:txBody>
      </p:sp>
      <p:pic>
        <p:nvPicPr>
          <p:cNvPr id="3" name="Picture 2" descr="04. Alignment Af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1" y="1462691"/>
            <a:ext cx="7379434" cy="5170785"/>
          </a:xfrm>
          <a:prstGeom prst="rect">
            <a:avLst/>
          </a:prstGeom>
          <a:ln w="28575" cmpd="sng"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75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273" y="274638"/>
            <a:ext cx="867868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EXAMPLE 2: Alignment – Before   </a:t>
            </a:r>
            <a:r>
              <a:rPr lang="en-US" sz="4000" i="1" dirty="0"/>
              <a:t>After</a:t>
            </a:r>
            <a:br>
              <a:rPr lang="en-US" sz="4000" i="1" dirty="0"/>
            </a:br>
            <a:r>
              <a:rPr lang="en-US" sz="2000" i="1" dirty="0"/>
              <a:t>(Note right-sided alignment, plus color contrast)</a:t>
            </a:r>
          </a:p>
        </p:txBody>
      </p:sp>
      <p:pic>
        <p:nvPicPr>
          <p:cNvPr id="2" name="Picture 1" descr="06. Alignment 3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3" y="1890352"/>
            <a:ext cx="8635612" cy="435856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255347" y="678767"/>
            <a:ext cx="197077" cy="160570"/>
          </a:xfrm>
          <a:prstGeom prst="rightArrow">
            <a:avLst/>
          </a:prstGeom>
          <a:solidFill>
            <a:srgbClr val="1831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ALIGNMENT: </a:t>
            </a:r>
            <a:r>
              <a:rPr lang="en-US" sz="3600" i="1" dirty="0"/>
              <a:t>Flush Left vs. Flush Right</a:t>
            </a:r>
          </a:p>
        </p:txBody>
      </p:sp>
      <p:pic>
        <p:nvPicPr>
          <p:cNvPr id="3" name="Picture 2" descr="07. Flush Left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5" y="1455830"/>
            <a:ext cx="4279767" cy="32085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08. Flush Right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52" y="3359506"/>
            <a:ext cx="4268299" cy="3203048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43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</a:t>
            </a:r>
            <a:r>
              <a:rPr lang="en-US" i="1" dirty="0"/>
              <a:t>Text with Objects</a:t>
            </a:r>
          </a:p>
        </p:txBody>
      </p:sp>
      <p:pic>
        <p:nvPicPr>
          <p:cNvPr id="2" name="Picture 1" descr="09. SLUG - Aligning text with obje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37" y="1605705"/>
            <a:ext cx="6655832" cy="4959064"/>
          </a:xfrm>
          <a:prstGeom prst="rect">
            <a:avLst/>
          </a:prstGeom>
        </p:spPr>
      </p:pic>
      <p:sp>
        <p:nvSpPr>
          <p:cNvPr id="3" name="Trapezoid 2"/>
          <p:cNvSpPr/>
          <p:nvPr/>
        </p:nvSpPr>
        <p:spPr>
          <a:xfrm rot="549705">
            <a:off x="7052075" y="3283725"/>
            <a:ext cx="1241550" cy="2909643"/>
          </a:xfrm>
          <a:prstGeom prst="trapezoid">
            <a:avLst>
              <a:gd name="adj" fmla="val 37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6678714" y="4953699"/>
            <a:ext cx="851359" cy="625740"/>
          </a:xfrm>
          <a:prstGeom prst="trapezoid">
            <a:avLst>
              <a:gd name="adj" fmla="val 37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369965">
            <a:off x="7895703" y="3152547"/>
            <a:ext cx="198516" cy="248987"/>
          </a:xfrm>
          <a:prstGeom prst="trapezoid">
            <a:avLst>
              <a:gd name="adj" fmla="val 1184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 rot="1369965">
            <a:off x="8052434" y="3283499"/>
            <a:ext cx="87968" cy="248987"/>
          </a:xfrm>
          <a:prstGeom prst="trapezoid">
            <a:avLst>
              <a:gd name="adj" fmla="val 1184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6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Proximity - </a:t>
            </a:r>
            <a:r>
              <a:rPr lang="en-US" i="1" dirty="0"/>
              <a:t>Before</a:t>
            </a:r>
          </a:p>
        </p:txBody>
      </p:sp>
      <p:pic>
        <p:nvPicPr>
          <p:cNvPr id="3" name="Picture 2" descr="10. Proximity 1 - Bef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24" y="1456364"/>
            <a:ext cx="7214198" cy="5062352"/>
          </a:xfrm>
          <a:prstGeom prst="rect">
            <a:avLst/>
          </a:prstGeom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399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4619</TotalTime>
  <Words>330</Words>
  <Application>Microsoft Macintosh PowerPoint</Application>
  <PresentationFormat>On-screen Show (4:3)</PresentationFormat>
  <Paragraphs>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Video 3: Designing Your Presentation (HANDOUT: Slide design examples)</vt:lpstr>
      <vt:lpstr>Principles of Slide Design</vt:lpstr>
      <vt:lpstr>EXAMPLE: Too Much Text On Slide</vt:lpstr>
      <vt:lpstr>EXAMPLE: Alignment - Before </vt:lpstr>
      <vt:lpstr>EXAMPLE: Alignment - After</vt:lpstr>
      <vt:lpstr>EXAMPLE 2: Alignment – Before   After (Note right-sided alignment, plus color contrast)</vt:lpstr>
      <vt:lpstr>ALIGNMENT: Flush Left vs. Flush Right</vt:lpstr>
      <vt:lpstr>ALIGNMENT: Text with Objects</vt:lpstr>
      <vt:lpstr>EXAMPLE: Proximity - Before</vt:lpstr>
      <vt:lpstr>EXAMPLE: Proximity - After</vt:lpstr>
      <vt:lpstr>EXAMPLE 2: Proximity - Before</vt:lpstr>
      <vt:lpstr>EXAMPLE 2: Proximity - After</vt:lpstr>
      <vt:lpstr>CONTRAST: Light vs. Dark Background</vt:lpstr>
      <vt:lpstr>CONTRAST: Large vs. Small Font </vt:lpstr>
      <vt:lpstr>TEXT SIZE: Shows Importance</vt:lpstr>
      <vt:lpstr>Digital Interventions have a beneficial effect on CVD (Mayo Clinic) </vt:lpstr>
      <vt:lpstr>Digital Interventions have a beneficial  effect on CVD (Mayo Clinic) </vt:lpstr>
      <vt:lpstr>Digital Interventions have a beneficial effect on CVD (Mayo Clinic) </vt:lpstr>
      <vt:lpstr>Digital Interventions have a beneficial effect on CVD (Mayo Clinic) </vt:lpstr>
      <vt:lpstr>Make an INTERESTING Presentation Description (To get people to actually show up!)</vt:lpstr>
      <vt:lpstr>Make a 1-Page handout (So people remember what you said after your talk)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Medical Apps</dc:title>
  <dc:creator>CONSTANTINE GEAN</dc:creator>
  <cp:lastModifiedBy>Erin Ransford</cp:lastModifiedBy>
  <cp:revision>288</cp:revision>
  <cp:lastPrinted>2015-07-28T14:29:00Z</cp:lastPrinted>
  <dcterms:created xsi:type="dcterms:W3CDTF">2014-03-31T13:44:21Z</dcterms:created>
  <dcterms:modified xsi:type="dcterms:W3CDTF">2019-01-02T19:10:23Z</dcterms:modified>
</cp:coreProperties>
</file>